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66" r:id="rId14"/>
    <p:sldId id="267" r:id="rId15"/>
    <p:sldId id="269" r:id="rId16"/>
    <p:sldId id="276" r:id="rId17"/>
    <p:sldId id="277" r:id="rId18"/>
    <p:sldId id="278" r:id="rId19"/>
    <p:sldId id="279" r:id="rId20"/>
    <p:sldId id="268" r:id="rId21"/>
    <p:sldId id="270" r:id="rId22"/>
    <p:sldId id="272" r:id="rId23"/>
    <p:sldId id="271" r:id="rId24"/>
    <p:sldId id="280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4" autoAdjust="0"/>
    <p:restoredTop sz="94660"/>
  </p:normalViewPr>
  <p:slideViewPr>
    <p:cSldViewPr snapToGrid="0">
      <p:cViewPr>
        <p:scale>
          <a:sx n="80" d="100"/>
          <a:sy n="80" d="100"/>
        </p:scale>
        <p:origin x="78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8:54.7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35.7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7:07:28.50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1 134 24575,'0'-1'0,"0"0"0,1-1 0,-1 1 0,1 0 0,0 0 0,-1 0 0,1 0 0,0 0 0,-1 0 0,1 0 0,0 0 0,0 0 0,0 1 0,0-1 0,0 0 0,0 0 0,0 1 0,0-1 0,0 1 0,0-1 0,1 1 0,-1-1 0,0 1 0,0 0 0,0-1 0,1 1 0,1 0 0,44-5 0,-38 4 0,639-10 0,-413 14 0,-175-2 0,81 0 0,173-21 0,-79 5 0,-155 14 0,107-17 0,74-15 0,-140 22 0,210 8 0,-165 6 0,4235-3-1365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7:07:31.64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39 24575,'3'-3'0,"-1"1"0,1 0 0,0 0 0,1 0 0,-1 0 0,0 0 0,0 1 0,1 0 0,-1 0 0,1-1 0,-1 2 0,7-2 0,48-2 0,-35 3 0,779-10 0,-462 14 0,5599-3-1365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7:07:48.6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0 198 24575,'1'-1'0,"-1"0"0,0 0 0,1 1 0,-1-1 0,0 0 0,1 0 0,-1 0 0,1 0 0,-1 0 0,1 0 0,0 0 0,-1 1 0,1-1 0,0 0 0,-1 0 0,1 1 0,0-1 0,0 1 0,0-1 0,0 1 0,0-1 0,0 1 0,1-1 0,26-9 0,-21 8 0,45-11 0,1 3 0,-1 2 0,70-2 0,-64 6 0,439-21 0,-81 6 0,342-14 0,-503 16 0,363-12 0,3233 31-1365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7:07:51.2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24575,'7212'0'-1365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8:54.7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00.5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04.2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08.1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18.71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00.5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22.41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30.32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32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34.07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35.7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04.2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08.1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18.71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22.41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30.32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32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6:39:34.07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A119-9F60-5622-48A1-4F752DF96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8ED7F-1C91-AFBC-3DDC-87C32EDE4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12232-2FFA-2842-E6D0-7CA26834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87D00-9F14-CD6A-C109-D1B311BD4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751AD-BA83-E4B8-6711-6447E6E2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AA4D-5C7F-D8DA-6391-3D3F6719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27AE8-365D-5713-41CE-670CA186B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D3521-327B-F84A-9DC7-6186DE2FB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3BA9A-C51D-8498-3E1B-CEEBB1CF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B979B-81B9-6168-BB8A-48DBDCCA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BEE961-4280-5987-7248-D48E6BCE5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E826E-11AC-79D7-107C-92BEA5C31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E785-E1DD-073E-74A8-0F1C7329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AF399-8C58-AAD6-2B89-15CCE87D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B1DDE-5A62-76C2-F6BF-7223B0C7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9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2E6F-0E16-99C3-840B-A266A66B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D985-0CE6-2114-5B98-DA1877988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F7A02-063E-CD5E-837A-027A702B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80AEC-68F9-3294-CFAB-721DE9FDB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2E7C0-F062-1867-BDE0-3884221A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1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8791-376F-B024-113A-E34A56E6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52007-A15E-48BB-F0E5-973126F24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E3891-5374-66BA-CA5F-9FDB13E0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DD203-AB40-0A26-880E-B5C140E1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3FDAD-0C24-82C4-06B8-1A1A9EBC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5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5A0B-D778-247F-67CD-732A859A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BE8C-0881-91DA-85FF-D23B80D47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A10AD-1A11-8858-50E1-043F64A00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D5ADF-84FB-E14E-315E-A7105BBE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3702B-D5D7-2305-222F-046863EB8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C8D79-16A0-6F6C-40AB-5473547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2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0EC6-5981-EEA4-2016-B506B2F6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3934B-C681-459E-A764-678AE54F8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62B94-3384-82CB-68A2-A41DA38AB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1371B-44D1-2767-09ED-E0DB35F95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D3EB4-62B9-3756-71B1-5DA9F0DFD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B7F3F-28EB-8DD8-DB8B-EDCD3A3F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ED88B-54BD-C409-305E-CECBCB8E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04F20-44B0-C4C9-6753-340C2E51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C8E3-8ECC-A503-FA13-8485D8D3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715D9-51E7-4020-819E-771914E0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88711-6F76-AC21-D6F7-208C157D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5903A-888B-D85A-C477-F17B760A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FEBB5-80DA-0292-7739-A441049C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48954-41BC-06E2-BDA3-FA983CB7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8B642-01F6-CEEB-4AEA-7DD18147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2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617B-4525-C83B-01D4-631C8F81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1A4E-38B8-A134-9428-30F7E30DA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6DD9C-1DED-051E-9B42-12D918AA8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1AC09-8756-F870-19A8-8EC4938C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CADA1-DD7B-BC4A-B2D0-C896DE38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BA875-5438-B997-77A0-9F34C638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4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D4CF-FCFD-5B88-7E37-633F28E5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B221A-ADE8-71B3-F30E-BA5686BAC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58A1A-AE35-FB4F-469A-33A280B79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208CC-B16F-08A9-E220-051F7367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972B5-6AAF-5BFB-4216-7682D803E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ADF61-E094-74E3-4D45-A579FB38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3C85C-3D83-DD00-281B-20E23FE4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9E50B-8DFF-6386-F7CD-BDF25EBF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0A5B2-C0B4-78EA-0D82-02434235E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367C6E-1047-4735-AACC-DA1D37B0611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3E257-CE59-2897-43CA-92EDBC36C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79E3D-A08E-9950-D7B3-BE4C5D57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121D87-76B7-48D3-9880-D0B3C3D57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1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aiy24/matmul_numba_trit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ba.readthedocs.io/en/stable/reference/envvar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vw.cac.cornell.edu/gpu-architecture/gpu-characteristics/desig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cuda-samples/blob/master/Samples/0_Introduction/matrixMul/matrixMul.cu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66459855/cuda-tiled-matrix-multiplication-explanati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riton-lang.org/main/python-api/generated/triton.autotune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aiy24/matmul_numba_trit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9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0" Type="http://schemas.openxmlformats.org/officeDocument/2006/relationships/customXml" Target="../ink/ink6.xml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customXml" Target="../ink/ink23.xml"/><Relationship Id="rId3" Type="http://schemas.openxmlformats.org/officeDocument/2006/relationships/customXml" Target="../ink/ink15.xml"/><Relationship Id="rId7" Type="http://schemas.openxmlformats.org/officeDocument/2006/relationships/customXml" Target="../ink/ink18.xml"/><Relationship Id="rId12" Type="http://schemas.openxmlformats.org/officeDocument/2006/relationships/customXml" Target="../ink/ink22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customXml" Target="../ink/ink21.xml"/><Relationship Id="rId5" Type="http://schemas.openxmlformats.org/officeDocument/2006/relationships/customXml" Target="../ink/ink16.xml"/><Relationship Id="rId10" Type="http://schemas.openxmlformats.org/officeDocument/2006/relationships/customXml" Target="../ink/ink20.xml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customXml" Target="../ink/ink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wentasah/mmul-ani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wentasah/mmul-ani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ntasah/mmul-ani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ntasah/mmul-ani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3DC1-B8CB-B5F7-E064-E79AC1A6B5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Matrix Multiplication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54ED8-0A1D-0B92-6922-F67628A2D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93962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Numba</a:t>
            </a:r>
            <a:r>
              <a:rPr lang="en-US" dirty="0"/>
              <a:t> and Triton</a:t>
            </a:r>
          </a:p>
          <a:p>
            <a:r>
              <a:rPr lang="en-US" dirty="0" err="1"/>
              <a:t>Github</a:t>
            </a:r>
            <a:r>
              <a:rPr lang="en-US" dirty="0"/>
              <a:t> Link: </a:t>
            </a:r>
            <a:r>
              <a:rPr lang="en-US" dirty="0">
                <a:hlinkClick r:id="rId2"/>
              </a:rPr>
              <a:t>https://github.com/laiy24/matmul_numba_triton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Yuying Lai</a:t>
            </a:r>
          </a:p>
        </p:txBody>
      </p:sp>
    </p:spTree>
    <p:extLst>
      <p:ext uri="{BB962C8B-B14F-4D97-AF65-F5344CB8AC3E}">
        <p14:creationId xmlns:p14="http://schemas.microsoft.com/office/powerpoint/2010/main" val="104163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AAC7-92BF-F8FA-FD1F-31568D9B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evaluation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9F645D0-6932-8F1E-5319-C90EDB689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" y="1733724"/>
            <a:ext cx="5055796" cy="378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F4D4608-57C6-0354-E5E8-F8C98223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25" y="1870713"/>
            <a:ext cx="4689475" cy="35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2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2942-44E6-B799-F2F0-D6F1E37B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CB92-46B1-1ACA-4685-66729872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evaluation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D8763C-2E7B-ECD6-9C29-BEDBB7F3D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619251"/>
            <a:ext cx="5600171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A59623D-0CD9-D828-A94E-7983499F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0664"/>
            <a:ext cx="5799123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17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934A-EB5B-7807-A35F-6694C09E6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6002-1EFC-B83D-4498-B8D78BFA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evaluation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4EF4356-5780-163F-F686-D6FC04DF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1831704"/>
            <a:ext cx="6886575" cy="386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704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503C-765D-6D94-D74D-78713ACE2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90CE-0684-8686-1CB1-B895D9A7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r>
              <a:rPr lang="en-US" dirty="0"/>
              <a:t>NUMBA Optimization for 1 level blocking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AD5BC8-8D7D-1E26-3473-8E7AD015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7643" y="1376780"/>
            <a:ext cx="7674142" cy="511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B965F-6679-790F-6376-201C7E48290A}"/>
              </a:ext>
            </a:extLst>
          </p:cNvPr>
          <p:cNvSpPr txBox="1"/>
          <p:nvPr/>
        </p:nvSpPr>
        <p:spPr>
          <a:xfrm>
            <a:off x="3657600" y="1376780"/>
            <a:ext cx="84461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CFG loops:</a:t>
            </a:r>
          </a:p>
          <a:p>
            <a:r>
              <a:rPr lang="en-US" dirty="0"/>
              <a:t>{60: Loop(entries={0}, exits={390}, header=60, body={128, 96, 386, 64, 296, 236, 300, 60, 92, 240, 180, 340, 374, 184, 378, 124, 382}),</a:t>
            </a:r>
          </a:p>
          <a:p>
            <a:endParaRPr lang="en-US" dirty="0"/>
          </a:p>
          <a:p>
            <a:r>
              <a:rPr lang="en-US" dirty="0"/>
              <a:t> 92: Loop(entries={64}, exits={386}, header=92, body={128, 96, 296, 236, 300, 92, 240, 180, 340, 374, 184, 378, 124, 382}),</a:t>
            </a:r>
          </a:p>
          <a:p>
            <a:endParaRPr lang="en-US" dirty="0"/>
          </a:p>
          <a:p>
            <a:r>
              <a:rPr lang="en-US" dirty="0"/>
              <a:t> 124: Loop(entries={96}, exits={382}, header=124, body={128, 296, 236, 300, 240, 180, 340, 374, 184, 378, 124}),</a:t>
            </a:r>
          </a:p>
          <a:p>
            <a:endParaRPr lang="en-US" dirty="0"/>
          </a:p>
          <a:p>
            <a:r>
              <a:rPr lang="en-US" dirty="0"/>
              <a:t> 180: Loop(entries={128}, exits={378}, header=180, body={296, 236, 300, 240, 180, 340, 374, 184}),</a:t>
            </a:r>
          </a:p>
          <a:p>
            <a:endParaRPr lang="en-US" dirty="0"/>
          </a:p>
          <a:p>
            <a:r>
              <a:rPr lang="en-US" dirty="0"/>
              <a:t> 236: Loop(entries={184}, exits={374}, header=236, body={296, 236, 300, 240, 340}),</a:t>
            </a:r>
          </a:p>
          <a:p>
            <a:endParaRPr lang="en-US" dirty="0"/>
          </a:p>
          <a:p>
            <a:r>
              <a:rPr lang="en-US" dirty="0"/>
              <a:t> 296: Loop(entries={240}, exits={340}, header=296, body={296, 300})}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5B585-36AB-19B7-6AED-E8BA12AEF2DE}"/>
              </a:ext>
            </a:extLst>
          </p:cNvPr>
          <p:cNvSpPr txBox="1"/>
          <p:nvPr/>
        </p:nvSpPr>
        <p:spPr>
          <a:xfrm>
            <a:off x="451643" y="6309333"/>
            <a:ext cx="4953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Environment variables — </a:t>
            </a:r>
            <a:r>
              <a:rPr lang="en-US" sz="1000" dirty="0" err="1">
                <a:hlinkClick r:id="rId3"/>
              </a:rPr>
              <a:t>Numba</a:t>
            </a:r>
            <a:r>
              <a:rPr lang="en-US" sz="1000" dirty="0">
                <a:hlinkClick r:id="rId3"/>
              </a:rPr>
              <a:t> 0+untagged.663.ge6a4027.dirty documentation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4803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612B-A8AD-614A-22BE-B5701004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Parallelism 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0DB1-4C88-602B-6A3E-73B71A1CA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853" y="1690688"/>
            <a:ext cx="10515600" cy="4351338"/>
          </a:xfrm>
        </p:spPr>
        <p:txBody>
          <a:bodyPr/>
          <a:lstStyle/>
          <a:p>
            <a:r>
              <a:rPr lang="en-US" dirty="0"/>
              <a:t>Multicores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BF80707-33C1-1153-BBEE-C413963A0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61" y="2253908"/>
            <a:ext cx="8676120" cy="42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DBDF3-63B0-FE8A-DC25-FEEECC0DA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3F0F-4E94-8876-48DB-457D942B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NUMBA Parallelism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149C798-D89B-BE30-FA9B-0E8B9EFA6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82" y="1745581"/>
            <a:ext cx="6489911" cy="432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98A30-0346-9A96-BD3C-FFB68BDFD305}"/>
              </a:ext>
            </a:extLst>
          </p:cNvPr>
          <p:cNvSpPr txBox="1"/>
          <p:nvPr/>
        </p:nvSpPr>
        <p:spPr>
          <a:xfrm>
            <a:off x="451435" y="1545556"/>
            <a:ext cx="458465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@jit(nopython=True, parallel=True)</a:t>
            </a:r>
          </a:p>
          <a:p>
            <a:r>
              <a:rPr lang="en-US" dirty="0"/>
              <a:t>def </a:t>
            </a:r>
            <a:r>
              <a:rPr lang="en-US" dirty="0" err="1"/>
              <a:t>numba_parallel_tiled_mul</a:t>
            </a:r>
            <a:r>
              <a:rPr lang="en-US" dirty="0"/>
              <a:t>(A, B, C, B1):</a:t>
            </a:r>
          </a:p>
          <a:p>
            <a:r>
              <a:rPr lang="en-US" dirty="0"/>
              <a:t>    N = </a:t>
            </a:r>
            <a:r>
              <a:rPr lang="en-US" dirty="0" err="1"/>
              <a:t>A.shape</a:t>
            </a:r>
            <a:r>
              <a:rPr lang="en-US" dirty="0"/>
              <a:t>[0]</a:t>
            </a:r>
          </a:p>
          <a:p>
            <a:r>
              <a:rPr lang="en-US" dirty="0"/>
              <a:t>    </a:t>
            </a:r>
            <a:r>
              <a:rPr lang="en-US" dirty="0" err="1"/>
              <a:t>num_tiles</a:t>
            </a:r>
            <a:r>
              <a:rPr lang="en-US" dirty="0"/>
              <a:t> = (N + B1 - 1) // B1</a:t>
            </a:r>
          </a:p>
          <a:p>
            <a:r>
              <a:rPr lang="en-US" dirty="0"/>
              <a:t>    for </a:t>
            </a:r>
            <a:r>
              <a:rPr lang="en-US" dirty="0" err="1"/>
              <a:t>tile_idx_ii</a:t>
            </a:r>
            <a:r>
              <a:rPr lang="en-US" dirty="0"/>
              <a:t> in </a:t>
            </a:r>
            <a:r>
              <a:rPr lang="en-US" dirty="0" err="1"/>
              <a:t>prange</a:t>
            </a:r>
            <a:r>
              <a:rPr lang="en-US" dirty="0"/>
              <a:t>(</a:t>
            </a:r>
            <a:r>
              <a:rPr lang="en-US" dirty="0" err="1"/>
              <a:t>num_tiles</a:t>
            </a:r>
            <a:r>
              <a:rPr lang="en-US" dirty="0"/>
              <a:t>):</a:t>
            </a:r>
          </a:p>
          <a:p>
            <a:r>
              <a:rPr lang="en-US" dirty="0"/>
              <a:t>        ii = </a:t>
            </a:r>
            <a:r>
              <a:rPr lang="en-US" dirty="0" err="1"/>
              <a:t>tile_idx_ii</a:t>
            </a:r>
            <a:r>
              <a:rPr lang="en-US" dirty="0"/>
              <a:t> * B1</a:t>
            </a:r>
          </a:p>
          <a:p>
            <a:r>
              <a:rPr lang="en-US" dirty="0"/>
              <a:t>        for </a:t>
            </a:r>
            <a:r>
              <a:rPr lang="en-US" dirty="0" err="1"/>
              <a:t>tile_idx_jj</a:t>
            </a:r>
            <a:r>
              <a:rPr lang="en-US" dirty="0"/>
              <a:t> in range(</a:t>
            </a:r>
            <a:r>
              <a:rPr lang="en-US" dirty="0" err="1"/>
              <a:t>num_tiles</a:t>
            </a:r>
            <a:r>
              <a:rPr lang="en-US" dirty="0"/>
              <a:t>):</a:t>
            </a:r>
          </a:p>
          <a:p>
            <a:r>
              <a:rPr lang="en-US" dirty="0"/>
              <a:t>            </a:t>
            </a:r>
            <a:r>
              <a:rPr lang="en-US" dirty="0" err="1"/>
              <a:t>jj</a:t>
            </a:r>
            <a:r>
              <a:rPr lang="en-US" dirty="0"/>
              <a:t> = </a:t>
            </a:r>
            <a:r>
              <a:rPr lang="en-US" dirty="0" err="1"/>
              <a:t>tile_idx_jj</a:t>
            </a:r>
            <a:r>
              <a:rPr lang="en-US" dirty="0"/>
              <a:t> * B1</a:t>
            </a:r>
          </a:p>
          <a:p>
            <a:r>
              <a:rPr lang="en-US" dirty="0"/>
              <a:t>            for </a:t>
            </a:r>
            <a:r>
              <a:rPr lang="en-US" dirty="0" err="1"/>
              <a:t>tile_idx_kk</a:t>
            </a:r>
            <a:r>
              <a:rPr lang="en-US" dirty="0"/>
              <a:t> in range(</a:t>
            </a:r>
            <a:r>
              <a:rPr lang="en-US" dirty="0" err="1"/>
              <a:t>num_tiles</a:t>
            </a:r>
            <a:r>
              <a:rPr lang="en-US" dirty="0"/>
              <a:t>):</a:t>
            </a:r>
          </a:p>
          <a:p>
            <a:r>
              <a:rPr lang="en-US" dirty="0"/>
              <a:t>                kk = </a:t>
            </a:r>
            <a:r>
              <a:rPr lang="en-US" dirty="0" err="1"/>
              <a:t>tile_idx_kk</a:t>
            </a:r>
            <a:r>
              <a:rPr lang="en-US" dirty="0"/>
              <a:t> * B1</a:t>
            </a:r>
          </a:p>
          <a:p>
            <a:r>
              <a:rPr lang="en-US" dirty="0"/>
              <a:t>                for </a:t>
            </a:r>
            <a:r>
              <a:rPr lang="en-US" dirty="0" err="1"/>
              <a:t>i</a:t>
            </a:r>
            <a:r>
              <a:rPr lang="en-US" dirty="0"/>
              <a:t> in range(ii, min(ii + B1, N)):</a:t>
            </a:r>
          </a:p>
          <a:p>
            <a:r>
              <a:rPr lang="en-US" dirty="0"/>
              <a:t>                    for j in range(</a:t>
            </a:r>
            <a:r>
              <a:rPr lang="en-US" dirty="0" err="1"/>
              <a:t>jj</a:t>
            </a:r>
            <a:r>
              <a:rPr lang="en-US" dirty="0"/>
              <a:t>, min(</a:t>
            </a:r>
            <a:r>
              <a:rPr lang="en-US" dirty="0" err="1"/>
              <a:t>jj</a:t>
            </a:r>
            <a:r>
              <a:rPr lang="en-US" dirty="0"/>
              <a:t> + B1, N)):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tmp</a:t>
            </a:r>
            <a:r>
              <a:rPr lang="en-US" dirty="0"/>
              <a:t> = 0.0</a:t>
            </a:r>
          </a:p>
          <a:p>
            <a:r>
              <a:rPr lang="en-US" dirty="0"/>
              <a:t>                        for k in range(kk, min(kk + B1, N)):</a:t>
            </a:r>
          </a:p>
          <a:p>
            <a:r>
              <a:rPr lang="en-US" dirty="0"/>
              <a:t>                            </a:t>
            </a:r>
            <a:r>
              <a:rPr lang="en-US" dirty="0" err="1"/>
              <a:t>tmp</a:t>
            </a:r>
            <a:r>
              <a:rPr lang="en-US" dirty="0"/>
              <a:t> += A[</a:t>
            </a:r>
            <a:r>
              <a:rPr lang="en-US" dirty="0" err="1"/>
              <a:t>i</a:t>
            </a:r>
            <a:r>
              <a:rPr lang="en-US" dirty="0"/>
              <a:t>, k] * B[k, j]</a:t>
            </a:r>
          </a:p>
          <a:p>
            <a:r>
              <a:rPr lang="en-US" dirty="0"/>
              <a:t>                        C[</a:t>
            </a:r>
            <a:r>
              <a:rPr lang="en-US" dirty="0" err="1"/>
              <a:t>i</a:t>
            </a:r>
            <a:r>
              <a:rPr lang="en-US" dirty="0"/>
              <a:t>, j] += </a:t>
            </a:r>
            <a:r>
              <a:rPr lang="en-US" dirty="0" err="1"/>
              <a:t>tmp</a:t>
            </a:r>
            <a:endParaRPr lang="en-US" dirty="0"/>
          </a:p>
          <a:p>
            <a:r>
              <a:rPr lang="en-US" dirty="0"/>
              <a:t>    return C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079F8EC-9965-CAFE-0F13-D222DDB9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508" y="2524125"/>
            <a:ext cx="478631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19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1482-0EB0-8778-BF00-3DB07028F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E5B5-0312-0435-B354-EFB17C88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evaluation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CF7900E-A5E8-3518-9FEE-61B8B980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826910"/>
            <a:ext cx="7886700" cy="38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2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33517-745E-9B75-4BD2-5BA549B58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B4C4-42B3-3466-4B69-B756DA00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evaluation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6C5E3CA-F46D-9451-9676-AEA9D04C2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070475" cy="379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25B394E-BD91-5EEC-CEDB-F306AAE1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7" y="1628353"/>
            <a:ext cx="5237163" cy="39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5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9532B-7E6C-CCB2-8095-FB2EC6AA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965E-34A2-997D-17EC-4D7000E1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evaluation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FE80ED5-5A22-AA79-1089-112D079D1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72983"/>
            <a:ext cx="5124450" cy="331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9472172-0FCB-B452-3C1A-BEBFB957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739123"/>
            <a:ext cx="5229225" cy="33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41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1F1B0-B4F2-B0A7-7E12-7C0C9042F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154D-F747-F4E4-BE47-832C22B2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- NUMBA_NUM_THREADS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2CFDF7E-8F10-D94A-C142-50FB2A7E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44" y="1460802"/>
            <a:ext cx="6488112" cy="50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9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6E7E-8708-569E-ACA1-167EB603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MatMul</a:t>
            </a:r>
            <a:r>
              <a:rPr lang="en-US" dirty="0"/>
              <a:t>: Why Slow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1E8D3-3D5A-BE1D-6E1B-B9D58F244490}"/>
              </a:ext>
            </a:extLst>
          </p:cNvPr>
          <p:cNvSpPr txBox="1"/>
          <p:nvPr/>
        </p:nvSpPr>
        <p:spPr>
          <a:xfrm>
            <a:off x="7091364" y="1690688"/>
            <a:ext cx="343491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Latency in IA-32 Processor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L1: 4 cycles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L2: 12 cycles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L3/LLC: 44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DRAM (DDR4) Latency: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50 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CPU: 3.5 GHz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3.5 * 50 = 175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lscpu</a:t>
            </a:r>
            <a:r>
              <a:rPr lang="en-US" dirty="0"/>
              <a:t> (i7-11700)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L1d: 384KiB (8 instances)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L1i: 258KiB (8 instances)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L2: 4MiB (8 instances)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L3: 16MiB (1 instance)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6A906-8E7A-1D85-9F1A-D732A95AC1C5}"/>
              </a:ext>
            </a:extLst>
          </p:cNvPr>
          <p:cNvSpPr txBox="1"/>
          <p:nvPr/>
        </p:nvSpPr>
        <p:spPr>
          <a:xfrm>
            <a:off x="547896" y="5734050"/>
            <a:ext cx="6726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https://cvw.cac.cornell.edu/gpu-architecture/gpu-characteristics/design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Intel, “Intel® 64 and ia-32 architectures optimization reference manual,” 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JEDEC Solid State Technology Association, </a:t>
            </a:r>
            <a:r>
              <a:rPr lang="en-US" sz="1000" i="1" dirty="0"/>
              <a:t>DDR4 SDRAM Standard, JESD79-4C</a:t>
            </a:r>
            <a:r>
              <a:rPr lang="en-US" sz="1000" dirty="0"/>
              <a:t>, Revision of JESD79-4B, Jan. 2020.</a:t>
            </a:r>
          </a:p>
          <a:p>
            <a:r>
              <a:rPr lang="en-US" sz="1000" dirty="0"/>
              <a:t> [Online]. Available: https://www.jedec.org/standards-documents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725C8B-E588-5D49-A35D-DF4AA5536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3" y="1616234"/>
            <a:ext cx="6352228" cy="3103563"/>
          </a:xfrm>
        </p:spPr>
      </p:pic>
    </p:spTree>
    <p:extLst>
      <p:ext uri="{BB962C8B-B14F-4D97-AF65-F5344CB8AC3E}">
        <p14:creationId xmlns:p14="http://schemas.microsoft.com/office/powerpoint/2010/main" val="355013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37C8F-EE3B-37F9-69F3-99F85315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0071-0EFC-0F98-135A-F6E010D2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Parallelism  -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30776-0DBF-86CA-137A-E103BA0D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5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GPU is naturally blocking </a:t>
            </a:r>
          </a:p>
        </p:txBody>
      </p:sp>
      <p:pic>
        <p:nvPicPr>
          <p:cNvPr id="2050" name="Picture 2" descr="CUDA matrix computation">
            <a:extLst>
              <a:ext uri="{FF2B5EF4-FFF2-40B4-BE49-F238E27FC236}">
                <a16:creationId xmlns:a16="http://schemas.microsoft.com/office/drawing/2014/main" id="{FE9A746C-360A-1532-9700-F20FC6BFD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7" y="2130425"/>
            <a:ext cx="5299084" cy="331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E422E-8C9B-6D1F-AF57-7A9C8706E7D4}"/>
              </a:ext>
            </a:extLst>
          </p:cNvPr>
          <p:cNvSpPr txBox="1"/>
          <p:nvPr/>
        </p:nvSpPr>
        <p:spPr>
          <a:xfrm>
            <a:off x="451643" y="6309333"/>
            <a:ext cx="591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cuda-samples/Samples/0_Introduction/matrixMul/matrixMul.cu at master · NVIDIA/</a:t>
            </a:r>
            <a:r>
              <a:rPr lang="en-US" sz="1000" dirty="0" err="1">
                <a:hlinkClick r:id="rId3"/>
              </a:rPr>
              <a:t>cuda</a:t>
            </a:r>
            <a:r>
              <a:rPr lang="en-US" sz="1000" dirty="0">
                <a:hlinkClick r:id="rId3"/>
              </a:rPr>
              <a:t>-samples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parallel processing - CUDA tiled matrix multiplication explanation - Stack Overflow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E9730-488B-4ACC-BDEE-772AAFB38542}"/>
              </a:ext>
            </a:extLst>
          </p:cNvPr>
          <p:cNvSpPr txBox="1"/>
          <p:nvPr/>
        </p:nvSpPr>
        <p:spPr>
          <a:xfrm>
            <a:off x="6096000" y="1416551"/>
            <a:ext cx="461203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 bx = </a:t>
            </a:r>
            <a:r>
              <a:rPr lang="en-US" sz="1200" dirty="0" err="1"/>
              <a:t>blockIdx.x</a:t>
            </a:r>
            <a:r>
              <a:rPr lang="en-US" sz="1200" dirty="0"/>
              <a:t>;</a:t>
            </a:r>
          </a:p>
          <a:p>
            <a:r>
              <a:rPr lang="en-US" sz="1200" dirty="0"/>
              <a:t>    int by = </a:t>
            </a:r>
            <a:r>
              <a:rPr lang="en-US" sz="1200" dirty="0" err="1"/>
              <a:t>blockIdx.y</a:t>
            </a:r>
            <a:r>
              <a:rPr lang="en-US" sz="1200" dirty="0"/>
              <a:t>;</a:t>
            </a:r>
          </a:p>
          <a:p>
            <a:r>
              <a:rPr lang="en-US" sz="1200" dirty="0"/>
              <a:t>    int </a:t>
            </a:r>
            <a:r>
              <a:rPr lang="en-US" sz="1200" dirty="0" err="1"/>
              <a:t>tx</a:t>
            </a:r>
            <a:r>
              <a:rPr lang="en-US" sz="1200" dirty="0"/>
              <a:t> = </a:t>
            </a:r>
            <a:r>
              <a:rPr lang="en-US" sz="1200" dirty="0" err="1"/>
              <a:t>threadIdx.x</a:t>
            </a:r>
            <a:r>
              <a:rPr lang="en-US" sz="1200" dirty="0"/>
              <a:t>;</a:t>
            </a:r>
          </a:p>
          <a:p>
            <a:r>
              <a:rPr lang="en-US" sz="1200" dirty="0"/>
              <a:t>    int ty = </a:t>
            </a:r>
            <a:r>
              <a:rPr lang="en-US" sz="1200" dirty="0" err="1"/>
              <a:t>threadIdx.y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    int </a:t>
            </a:r>
            <a:r>
              <a:rPr lang="en-US" sz="1200" dirty="0" err="1"/>
              <a:t>aBegin</a:t>
            </a:r>
            <a:r>
              <a:rPr lang="en-US" sz="1200" dirty="0"/>
              <a:t> = </a:t>
            </a:r>
            <a:r>
              <a:rPr lang="en-US" sz="1200" dirty="0" err="1"/>
              <a:t>wA</a:t>
            </a:r>
            <a:r>
              <a:rPr lang="en-US" sz="1200" dirty="0"/>
              <a:t> * BLOCK_SIZE * by;</a:t>
            </a:r>
          </a:p>
          <a:p>
            <a:r>
              <a:rPr lang="en-US" sz="1200" dirty="0"/>
              <a:t>    int </a:t>
            </a:r>
            <a:r>
              <a:rPr lang="en-US" sz="1200" dirty="0" err="1"/>
              <a:t>aEnd</a:t>
            </a:r>
            <a:r>
              <a:rPr lang="en-US" sz="1200" dirty="0"/>
              <a:t> = </a:t>
            </a:r>
            <a:r>
              <a:rPr lang="en-US" sz="1200" dirty="0" err="1"/>
              <a:t>aBegin</a:t>
            </a:r>
            <a:r>
              <a:rPr lang="en-US" sz="1200" dirty="0"/>
              <a:t> + </a:t>
            </a:r>
            <a:r>
              <a:rPr lang="en-US" sz="1200" dirty="0" err="1"/>
              <a:t>wA</a:t>
            </a:r>
            <a:r>
              <a:rPr lang="en-US" sz="1200" dirty="0"/>
              <a:t> - 1;</a:t>
            </a:r>
          </a:p>
          <a:p>
            <a:r>
              <a:rPr lang="en-US" sz="1200" dirty="0"/>
              <a:t>    int </a:t>
            </a:r>
            <a:r>
              <a:rPr lang="en-US" sz="1200" dirty="0" err="1"/>
              <a:t>aStep</a:t>
            </a:r>
            <a:r>
              <a:rPr lang="en-US" sz="1200" dirty="0"/>
              <a:t> = BLOCK_SIZE;</a:t>
            </a:r>
          </a:p>
          <a:p>
            <a:r>
              <a:rPr lang="en-US" sz="1200" dirty="0"/>
              <a:t>    int </a:t>
            </a:r>
            <a:r>
              <a:rPr lang="en-US" sz="1200" dirty="0" err="1"/>
              <a:t>bBegin</a:t>
            </a:r>
            <a:r>
              <a:rPr lang="en-US" sz="1200" dirty="0"/>
              <a:t> = BLOCK_SIZE * bx;</a:t>
            </a:r>
          </a:p>
          <a:p>
            <a:r>
              <a:rPr lang="en-US" sz="1200" dirty="0"/>
              <a:t>    int </a:t>
            </a:r>
            <a:r>
              <a:rPr lang="en-US" sz="1200" dirty="0" err="1"/>
              <a:t>bStep</a:t>
            </a:r>
            <a:r>
              <a:rPr lang="en-US" sz="1200" dirty="0"/>
              <a:t> = BLOCK_SIZE * </a:t>
            </a:r>
            <a:r>
              <a:rPr lang="en-US" sz="1200" dirty="0" err="1"/>
              <a:t>wB</a:t>
            </a:r>
            <a:r>
              <a:rPr lang="en-US" sz="1200" dirty="0"/>
              <a:t>;</a:t>
            </a:r>
          </a:p>
          <a:p>
            <a:r>
              <a:rPr lang="en-US" sz="1200" dirty="0"/>
              <a:t>    float </a:t>
            </a:r>
            <a:r>
              <a:rPr lang="en-US" sz="1200" dirty="0" err="1"/>
              <a:t>Csub</a:t>
            </a:r>
            <a:r>
              <a:rPr lang="en-US" sz="1200" dirty="0"/>
              <a:t> = 0;</a:t>
            </a:r>
          </a:p>
          <a:p>
            <a:endParaRPr lang="en-US" sz="1200" dirty="0"/>
          </a:p>
          <a:p>
            <a:r>
              <a:rPr lang="en-US" sz="1200" dirty="0"/>
              <a:t>    for (int a = </a:t>
            </a:r>
            <a:r>
              <a:rPr lang="en-US" sz="1200" dirty="0" err="1"/>
              <a:t>aBegin</a:t>
            </a:r>
            <a:r>
              <a:rPr lang="en-US" sz="1200" dirty="0"/>
              <a:t>, b = </a:t>
            </a:r>
            <a:r>
              <a:rPr lang="en-US" sz="1200" dirty="0" err="1"/>
              <a:t>bBegin</a:t>
            </a:r>
            <a:r>
              <a:rPr lang="en-US" sz="1200" dirty="0"/>
              <a:t>; a &lt;= </a:t>
            </a:r>
            <a:r>
              <a:rPr lang="en-US" sz="1200" dirty="0" err="1"/>
              <a:t>aEnd</a:t>
            </a:r>
            <a:r>
              <a:rPr lang="en-US" sz="1200" dirty="0"/>
              <a:t>; a += </a:t>
            </a:r>
            <a:r>
              <a:rPr lang="en-US" sz="1200" dirty="0" err="1"/>
              <a:t>aStep</a:t>
            </a:r>
            <a:r>
              <a:rPr lang="en-US" sz="1200" dirty="0"/>
              <a:t>, b += </a:t>
            </a:r>
            <a:r>
              <a:rPr lang="en-US" sz="1200" dirty="0" err="1"/>
              <a:t>bStep</a:t>
            </a:r>
            <a:r>
              <a:rPr lang="en-US" sz="1200" dirty="0"/>
              <a:t>) {</a:t>
            </a:r>
          </a:p>
          <a:p>
            <a:r>
              <a:rPr lang="en-US" sz="1200" dirty="0"/>
              <a:t>        __shared__ float As[BLOCK_SIZE][BLOCK_SIZE];</a:t>
            </a:r>
          </a:p>
          <a:p>
            <a:r>
              <a:rPr lang="en-US" sz="1200" dirty="0"/>
              <a:t>        __shared__ float Bs[BLOCK_SIZE][BLOCK_SIZE];</a:t>
            </a:r>
          </a:p>
          <a:p>
            <a:r>
              <a:rPr lang="en-US" sz="1200" dirty="0"/>
              <a:t>        As[ty][</a:t>
            </a:r>
            <a:r>
              <a:rPr lang="en-US" sz="1200" dirty="0" err="1"/>
              <a:t>tx</a:t>
            </a:r>
            <a:r>
              <a:rPr lang="en-US" sz="1200" dirty="0"/>
              <a:t>] = A[a + </a:t>
            </a:r>
            <a:r>
              <a:rPr lang="en-US" sz="1200" dirty="0" err="1"/>
              <a:t>wA</a:t>
            </a:r>
            <a:r>
              <a:rPr lang="en-US" sz="1200" dirty="0"/>
              <a:t> * ty + </a:t>
            </a:r>
            <a:r>
              <a:rPr lang="en-US" sz="1200" dirty="0" err="1"/>
              <a:t>tx</a:t>
            </a:r>
            <a:r>
              <a:rPr lang="en-US" sz="1200" dirty="0"/>
              <a:t>];</a:t>
            </a:r>
          </a:p>
          <a:p>
            <a:r>
              <a:rPr lang="en-US" sz="1200" dirty="0"/>
              <a:t>        Bs[ty][</a:t>
            </a:r>
            <a:r>
              <a:rPr lang="en-US" sz="1200" dirty="0" err="1"/>
              <a:t>tx</a:t>
            </a:r>
            <a:r>
              <a:rPr lang="en-US" sz="1200" dirty="0"/>
              <a:t>] = B[b + </a:t>
            </a:r>
            <a:r>
              <a:rPr lang="en-US" sz="1200" dirty="0" err="1"/>
              <a:t>wB</a:t>
            </a:r>
            <a:r>
              <a:rPr lang="en-US" sz="1200" dirty="0"/>
              <a:t> * ty + </a:t>
            </a:r>
            <a:r>
              <a:rPr lang="en-US" sz="1200" dirty="0" err="1"/>
              <a:t>tx</a:t>
            </a:r>
            <a:r>
              <a:rPr lang="en-US" sz="1200" dirty="0"/>
              <a:t>];</a:t>
            </a:r>
          </a:p>
          <a:p>
            <a:r>
              <a:rPr lang="en-US" sz="1200" dirty="0"/>
              <a:t>       for (int k = 0; k &lt; BLOCK_SIZE; ++k) {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Csub</a:t>
            </a:r>
            <a:r>
              <a:rPr lang="en-US" sz="1200" dirty="0"/>
              <a:t> += As[ty][k] * Bs[k][</a:t>
            </a:r>
            <a:r>
              <a:rPr lang="en-US" sz="1200" dirty="0" err="1"/>
              <a:t>tx</a:t>
            </a:r>
            <a:r>
              <a:rPr lang="en-US" sz="1200" dirty="0"/>
              <a:t>];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}</a:t>
            </a:r>
          </a:p>
          <a:p>
            <a:endParaRPr lang="en-US" sz="1200" dirty="0"/>
          </a:p>
          <a:p>
            <a:r>
              <a:rPr lang="en-US" sz="1200" dirty="0"/>
              <a:t>    int c               = </a:t>
            </a:r>
            <a:r>
              <a:rPr lang="en-US" sz="1200" dirty="0" err="1"/>
              <a:t>wB</a:t>
            </a:r>
            <a:r>
              <a:rPr lang="en-US" sz="1200" dirty="0"/>
              <a:t> * BLOCK_SIZE * by + BLOCK_SIZE * bx;</a:t>
            </a:r>
          </a:p>
          <a:p>
            <a:r>
              <a:rPr lang="en-US" sz="1200" dirty="0"/>
              <a:t>    C[c + </a:t>
            </a:r>
            <a:r>
              <a:rPr lang="en-US" sz="1200" dirty="0" err="1"/>
              <a:t>wB</a:t>
            </a:r>
            <a:r>
              <a:rPr lang="en-US" sz="1200" dirty="0"/>
              <a:t> * ty + </a:t>
            </a:r>
            <a:r>
              <a:rPr lang="en-US" sz="1200" dirty="0" err="1"/>
              <a:t>tx</a:t>
            </a:r>
            <a:r>
              <a:rPr lang="en-US" sz="1200" dirty="0"/>
              <a:t>] = </a:t>
            </a:r>
            <a:r>
              <a:rPr lang="en-US" sz="1200" dirty="0" err="1"/>
              <a:t>Csub</a:t>
            </a:r>
            <a:r>
              <a:rPr lang="en-US" sz="1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8509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501C-E6AF-CD3E-E45D-614B19BF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0"/>
            <a:ext cx="10515600" cy="1325563"/>
          </a:xfrm>
        </p:spPr>
        <p:txBody>
          <a:bodyPr/>
          <a:lstStyle/>
          <a:p>
            <a:r>
              <a:rPr lang="en-US" dirty="0"/>
              <a:t>3.2 Triton Performance – GTX 1660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93D14E-855B-F22C-74FC-146A9BF7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57" y="1044493"/>
            <a:ext cx="3604460" cy="27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11177C6-FD91-5F40-0702-0F59CD7EA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49" y="1044492"/>
            <a:ext cx="3604460" cy="27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9C8F6CD-140E-0598-B585-0B5C4FD80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57" y="3968165"/>
            <a:ext cx="3604460" cy="27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6382A7A-1DB3-D701-9B2A-99CB4112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484" y="3968164"/>
            <a:ext cx="3604461" cy="27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60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0524F-134C-0001-7AC9-74F5BDA9F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2A64-BC3B-FCBC-2E4A-20C62A46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0"/>
            <a:ext cx="10515600" cy="1325563"/>
          </a:xfrm>
        </p:spPr>
        <p:txBody>
          <a:bodyPr/>
          <a:lstStyle/>
          <a:p>
            <a:r>
              <a:rPr lang="en-US" dirty="0"/>
              <a:t>3.2 Triton Autotune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F4ADF-9943-524D-CBED-303094A6036D}"/>
              </a:ext>
            </a:extLst>
          </p:cNvPr>
          <p:cNvSpPr txBox="1"/>
          <p:nvPr/>
        </p:nvSpPr>
        <p:spPr>
          <a:xfrm>
            <a:off x="451643" y="6309333"/>
            <a:ext cx="2678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>
                <a:hlinkClick r:id="rId2"/>
              </a:rPr>
              <a:t>triton.autotune</a:t>
            </a:r>
            <a:r>
              <a:rPr lang="en-US" sz="1000" dirty="0">
                <a:hlinkClick r:id="rId2"/>
              </a:rPr>
              <a:t> — Triton documentation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DD9EB-D7DD-3B81-2F9B-6DB6E69C48DF}"/>
              </a:ext>
            </a:extLst>
          </p:cNvPr>
          <p:cNvSpPr txBox="1"/>
          <p:nvPr/>
        </p:nvSpPr>
        <p:spPr>
          <a:xfrm>
            <a:off x="5719651" y="1012742"/>
            <a:ext cx="64723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@triton</a:t>
            </a:r>
            <a:r>
              <a:rPr lang="en-US" dirty="0"/>
              <a:t>.autotune(configs=[</a:t>
            </a:r>
          </a:p>
          <a:p>
            <a:r>
              <a:rPr lang="en-US" dirty="0"/>
              <a:t>    </a:t>
            </a:r>
            <a:r>
              <a:rPr lang="en-US" dirty="0" err="1"/>
              <a:t>triton.Config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={'BLOCK_SIZE': 128}, </a:t>
            </a:r>
            <a:r>
              <a:rPr lang="en-US" dirty="0" err="1"/>
              <a:t>num_warps</a:t>
            </a:r>
            <a:r>
              <a:rPr lang="en-US" dirty="0"/>
              <a:t>=4),</a:t>
            </a:r>
          </a:p>
          <a:p>
            <a:r>
              <a:rPr lang="en-US" dirty="0"/>
              <a:t>    </a:t>
            </a:r>
            <a:r>
              <a:rPr lang="en-US" dirty="0" err="1"/>
              <a:t>triton.Config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={'BLOCK_SIZE': 1024}, </a:t>
            </a:r>
            <a:r>
              <a:rPr lang="en-US" dirty="0" err="1"/>
              <a:t>num_warps</a:t>
            </a:r>
            <a:r>
              <a:rPr lang="en-US" dirty="0"/>
              <a:t>=8),</a:t>
            </a:r>
          </a:p>
          <a:p>
            <a:r>
              <a:rPr lang="en-US" dirty="0"/>
              <a:t>  ],</a:t>
            </a:r>
          </a:p>
          <a:p>
            <a:r>
              <a:rPr lang="en-US" dirty="0"/>
              <a:t>  key=['</a:t>
            </a:r>
            <a:r>
              <a:rPr lang="en-US" dirty="0" err="1"/>
              <a:t>x_size</a:t>
            </a:r>
            <a:r>
              <a:rPr lang="en-US" dirty="0"/>
              <a:t>'] </a:t>
            </a:r>
            <a:r>
              <a:rPr lang="en-US" i="1" dirty="0"/>
              <a:t># the two above configs will be evaluated anytime</a:t>
            </a:r>
            <a:endParaRPr lang="en-US" dirty="0"/>
          </a:p>
          <a:p>
            <a:r>
              <a:rPr lang="en-US" dirty="0"/>
              <a:t>                 </a:t>
            </a:r>
            <a:r>
              <a:rPr lang="en-US" i="1" dirty="0"/>
              <a:t># the value of </a:t>
            </a:r>
            <a:r>
              <a:rPr lang="en-US" i="1" dirty="0" err="1"/>
              <a:t>x_size</a:t>
            </a:r>
            <a:r>
              <a:rPr lang="en-US" i="1" dirty="0"/>
              <a:t> changes</a:t>
            </a:r>
            <a:endParaRPr lang="en-US" dirty="0"/>
          </a:p>
          <a:p>
            <a:r>
              <a:rPr lang="en-US" dirty="0"/>
              <a:t>)</a:t>
            </a:r>
          </a:p>
          <a:p>
            <a:r>
              <a:rPr lang="en-US" b="1" dirty="0"/>
              <a:t>@triton</a:t>
            </a:r>
            <a:r>
              <a:rPr lang="en-US" dirty="0"/>
              <a:t>.jit</a:t>
            </a:r>
          </a:p>
          <a:p>
            <a:r>
              <a:rPr lang="en-US" b="1" i="1" dirty="0"/>
              <a:t>def</a:t>
            </a:r>
            <a:r>
              <a:rPr lang="en-US" dirty="0"/>
              <a:t> kernel(</a:t>
            </a:r>
            <a:r>
              <a:rPr lang="en-US" dirty="0" err="1"/>
              <a:t>x_ptr</a:t>
            </a:r>
            <a:r>
              <a:rPr lang="en-US" dirty="0"/>
              <a:t>, </a:t>
            </a:r>
            <a:r>
              <a:rPr lang="en-US" dirty="0" err="1"/>
              <a:t>x_size</a:t>
            </a:r>
            <a:r>
              <a:rPr lang="en-US" dirty="0"/>
              <a:t>, BLOCK_SIZE: </a:t>
            </a:r>
            <a:r>
              <a:rPr lang="en-US" dirty="0" err="1"/>
              <a:t>tl.constexpr</a:t>
            </a:r>
            <a:r>
              <a:rPr lang="en-US" dirty="0"/>
              <a:t>):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23878-2B30-629D-04B1-F411C1FF7BB9}"/>
              </a:ext>
            </a:extLst>
          </p:cNvPr>
          <p:cNvSpPr txBox="1"/>
          <p:nvPr/>
        </p:nvSpPr>
        <p:spPr>
          <a:xfrm>
            <a:off x="451644" y="1012742"/>
            <a:ext cx="1147967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Warming up: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Runs with different config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Pick the best 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Later if </a:t>
            </a:r>
            <a:r>
              <a:rPr lang="en-US" dirty="0" err="1"/>
              <a:t>x_size</a:t>
            </a:r>
            <a:r>
              <a:rPr lang="en-US" dirty="0"/>
              <a:t> did not change: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Reuse the best config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down the warming up stages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 autotune 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TRITON_PRINT_AUTOTUNING=1 python triton_demo.py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 Variables:</a:t>
            </a:r>
          </a:p>
          <a:p>
            <a:r>
              <a:rPr lang="en-US" sz="1400" b="1" dirty="0" err="1"/>
              <a:t>num_warps</a:t>
            </a:r>
            <a:r>
              <a:rPr lang="en-US" sz="1400" dirty="0"/>
              <a:t> – the number of warps to use for the kernel when compiled for GPUs. For example, if </a:t>
            </a:r>
            <a:r>
              <a:rPr lang="en-US" sz="1400" i="1" dirty="0" err="1"/>
              <a:t>num_warps</a:t>
            </a:r>
            <a:r>
              <a:rPr lang="en-US" sz="1400" i="1" dirty="0"/>
              <a:t>=8</a:t>
            </a:r>
            <a:r>
              <a:rPr lang="en-US" sz="1400" dirty="0"/>
              <a:t>, then each kernel instance will be automatically parallelized to cooperatively execute using </a:t>
            </a:r>
            <a:r>
              <a:rPr lang="en-US" sz="1400" i="1" dirty="0"/>
              <a:t>8 * 32 = 256</a:t>
            </a:r>
            <a:r>
              <a:rPr lang="en-US" sz="1400" dirty="0"/>
              <a:t> threads.</a:t>
            </a:r>
          </a:p>
          <a:p>
            <a:r>
              <a:rPr lang="en-US" sz="1400" b="1" dirty="0" err="1"/>
              <a:t>num_stages</a:t>
            </a:r>
            <a:r>
              <a:rPr lang="en-US" sz="1400" dirty="0"/>
              <a:t> – the number of stages that the compiler should use when software-pipelining loops. Mostly useful for matrix multiplication workloads on SM80+ GPUs.</a:t>
            </a:r>
          </a:p>
          <a:p>
            <a:r>
              <a:rPr lang="en-US" sz="1400" b="1" dirty="0" err="1"/>
              <a:t>num_ctas</a:t>
            </a:r>
            <a:r>
              <a:rPr lang="en-US" sz="1400" dirty="0"/>
              <a:t> – number of blocks in a block cluster. SM90+ only.</a:t>
            </a:r>
          </a:p>
          <a:p>
            <a:r>
              <a:rPr lang="en-US" sz="1400" b="1" dirty="0" err="1"/>
              <a:t>maxnreg</a:t>
            </a:r>
            <a:r>
              <a:rPr lang="en-US" sz="1400" dirty="0"/>
              <a:t> – maximum number of registers one thread can use. Corresponds to </a:t>
            </a:r>
            <a:r>
              <a:rPr lang="en-US" sz="1400" dirty="0" err="1"/>
              <a:t>ptx</a:t>
            </a:r>
            <a:r>
              <a:rPr lang="en-US" sz="1400" dirty="0"/>
              <a:t> .</a:t>
            </a:r>
            <a:r>
              <a:rPr lang="en-US" sz="1400" dirty="0" err="1"/>
              <a:t>maxnreg</a:t>
            </a:r>
            <a:r>
              <a:rPr lang="en-US" sz="1400" dirty="0"/>
              <a:t> directive. Not supported on all platforms.</a:t>
            </a:r>
          </a:p>
          <a:p>
            <a:r>
              <a:rPr lang="en-US" sz="1400" b="1" dirty="0" err="1"/>
              <a:t>pre_hook</a:t>
            </a:r>
            <a:r>
              <a:rPr lang="en-US" sz="1400" dirty="0"/>
              <a:t> – a function that will be called before the kernel is called. Parameters of this function are </a:t>
            </a:r>
            <a:r>
              <a:rPr lang="en-US" sz="1400" dirty="0" err="1"/>
              <a:t>args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973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AF5F4-2500-6D45-FDEE-D3E72521F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4C8D-9DA9-0534-5EBF-B77522F2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" y="0"/>
            <a:ext cx="10515600" cy="1325563"/>
          </a:xfrm>
        </p:spPr>
        <p:txBody>
          <a:bodyPr/>
          <a:lstStyle/>
          <a:p>
            <a:r>
              <a:rPr lang="en-US" dirty="0"/>
              <a:t>3.2 Triton Autotune Performance – GTX 1660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6C437E-EE52-5D6E-678B-41977262D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80" y="1020430"/>
            <a:ext cx="3688683" cy="276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0F2A195-C031-5F90-EA95-D44E99A4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729" y="1020430"/>
            <a:ext cx="3688682" cy="276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CBE0C18-9805-B6E9-9F2D-8BC656DAC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80" y="3786942"/>
            <a:ext cx="3688683" cy="276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F64DAF7-7145-5A29-8533-44D8441D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728" y="3786942"/>
            <a:ext cx="3688683" cy="276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090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5F4F-1186-9FD2-61A9-39AB8598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" y="18255"/>
            <a:ext cx="10515600" cy="1325563"/>
          </a:xfrm>
        </p:spPr>
        <p:txBody>
          <a:bodyPr/>
          <a:lstStyle/>
          <a:p>
            <a:r>
              <a:rPr lang="en-US" dirty="0"/>
              <a:t>4. NUMBA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3FBE4-4F0D-A44D-517B-A5CA68DCF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96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NUMBA_LOOP_VECTORIZE (Default ON)</a:t>
            </a:r>
          </a:p>
          <a:p>
            <a:r>
              <a:rPr lang="en-US" sz="1800" dirty="0"/>
              <a:t>NUMBA_SLP_VECTORIZE (Default Off)</a:t>
            </a:r>
          </a:p>
          <a:p>
            <a:pPr lvl="1"/>
            <a:r>
              <a:rPr lang="en-US" sz="1800" dirty="0"/>
              <a:t>SLP: Super word level parallelism,  aka SIMD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3D70C65-6948-C338-83BA-873502222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49" y="2422525"/>
            <a:ext cx="633412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687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806A-4710-7E60-EB29-26D66640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6C47DD-1FBF-63E8-DC67-D9DB284F849E}"/>
              </a:ext>
            </a:extLst>
          </p:cNvPr>
          <p:cNvSpPr txBox="1"/>
          <p:nvPr/>
        </p:nvSpPr>
        <p:spPr>
          <a:xfrm>
            <a:off x="838200" y="4092825"/>
            <a:ext cx="6255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Link: </a:t>
            </a:r>
            <a:r>
              <a:rPr lang="en-US" dirty="0">
                <a:hlinkClick r:id="rId2"/>
              </a:rPr>
              <a:t>https://github.com/laiy24/matmul_numba_triton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7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DA0D-CEE1-F98C-1A5F-25C5807A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Locality</a:t>
            </a:r>
          </a:p>
        </p:txBody>
      </p:sp>
      <p:pic>
        <p:nvPicPr>
          <p:cNvPr id="6" name="Content Placeholder 5" descr="A grid of squares on a white background&#10;&#10;AI-generated content may be incorrect.">
            <a:extLst>
              <a:ext uri="{FF2B5EF4-FFF2-40B4-BE49-F238E27FC236}">
                <a16:creationId xmlns:a16="http://schemas.microsoft.com/office/drawing/2014/main" id="{508FB3B4-4E3A-1C3E-6832-A23BA59F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869"/>
            <a:ext cx="3260048" cy="42235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7E1BE6-ADF4-FF41-B859-30E85D46D414}"/>
              </a:ext>
            </a:extLst>
          </p:cNvPr>
          <p:cNvSpPr txBox="1"/>
          <p:nvPr/>
        </p:nvSpPr>
        <p:spPr>
          <a:xfrm>
            <a:off x="4895850" y="1824038"/>
            <a:ext cx="589180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a cache line hold 4 elements of this 8x8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(0,0)  - L3 Cache Miss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(0,1:3) – L1 Cache Hit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Latency = L1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(0,4) – L3 Cache Miss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(0,0)  - L3 Cache Miss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(1,0)  - L3 Cache Miss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(2,0)  - L3 Cache Miss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77CDBE-6471-8477-ADBA-9B92F2521631}"/>
                  </a:ext>
                </a:extLst>
              </p14:cNvPr>
              <p14:cNvContentPartPr/>
              <p14:nvPr/>
            </p14:nvContentPartPr>
            <p14:xfrm>
              <a:off x="1214220" y="222381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77CDBE-6471-8477-ADBA-9B92F25216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1580" y="216117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A58E3F-BBD6-4B16-0755-64DC3FCB4EF3}"/>
                  </a:ext>
                </a:extLst>
              </p14:cNvPr>
              <p14:cNvContentPartPr/>
              <p14:nvPr/>
            </p14:nvContentPartPr>
            <p14:xfrm>
              <a:off x="2643060" y="220941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A58E3F-BBD6-4B16-0755-64DC3FCB4E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0060" y="214677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687779-5F40-4B56-C2E1-6EE5BDEC8F56}"/>
                  </a:ext>
                </a:extLst>
              </p14:cNvPr>
              <p14:cNvContentPartPr/>
              <p14:nvPr/>
            </p14:nvContentPartPr>
            <p14:xfrm>
              <a:off x="1204860" y="261441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687779-5F40-4B56-C2E1-6EE5BDEC8F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860" y="255177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364E53-207B-CB25-C606-7DC051908E68}"/>
                  </a:ext>
                </a:extLst>
              </p14:cNvPr>
              <p14:cNvContentPartPr/>
              <p14:nvPr/>
            </p14:nvContentPartPr>
            <p14:xfrm>
              <a:off x="1204860" y="293337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364E53-207B-CB25-C606-7DC051908E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860" y="287073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04A0135-59C0-CD2F-E23E-118DC4E5298A}"/>
                  </a:ext>
                </a:extLst>
              </p14:cNvPr>
              <p14:cNvContentPartPr/>
              <p14:nvPr/>
            </p14:nvContentPartPr>
            <p14:xfrm>
              <a:off x="1576020" y="221445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04A0135-59C0-CD2F-E23E-118DC4E529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3380" y="215145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776D7DE-001C-7228-0A06-C8874797DA3C}"/>
                  </a:ext>
                </a:extLst>
              </p14:cNvPr>
              <p14:cNvContentPartPr/>
              <p14:nvPr/>
            </p14:nvContentPartPr>
            <p14:xfrm>
              <a:off x="1938180" y="222885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776D7DE-001C-7228-0A06-C8874797DA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75540" y="216585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C4206A-190C-141C-5325-FEA363386AF3}"/>
                  </a:ext>
                </a:extLst>
              </p14:cNvPr>
              <p14:cNvContentPartPr/>
              <p14:nvPr/>
            </p14:nvContentPartPr>
            <p14:xfrm>
              <a:off x="2266860" y="222885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C4206A-190C-141C-5325-FEA363386A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3860" y="216585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E2D8286-C74D-3845-ED73-3A476D850087}"/>
                  </a:ext>
                </a:extLst>
              </p14:cNvPr>
              <p14:cNvContentPartPr/>
              <p14:nvPr/>
            </p14:nvContentPartPr>
            <p14:xfrm>
              <a:off x="3024300" y="222381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E2D8286-C74D-3845-ED73-3A476D8500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1300" y="216117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A187E7-C549-27FF-3A74-7BD0942BD1A8}"/>
                  </a:ext>
                </a:extLst>
              </p14:cNvPr>
              <p14:cNvContentPartPr/>
              <p14:nvPr/>
            </p14:nvContentPartPr>
            <p14:xfrm>
              <a:off x="3386100" y="2223810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A187E7-C549-27FF-3A74-7BD0942BD1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23100" y="216117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1619016-A4AB-C9D4-5565-9A8FAFCA35BD}"/>
                  </a:ext>
                </a:extLst>
              </p14:cNvPr>
              <p14:cNvContentPartPr/>
              <p14:nvPr/>
            </p14:nvContentPartPr>
            <p14:xfrm>
              <a:off x="3757620" y="2233170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1619016-A4AB-C9D4-5565-9A8FAFCA35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94980" y="2170530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86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DDDF-E2EC-F95F-22CB-5E9A8F15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B28D-2B42-FE0E-96EF-1C66A2AE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Locality </a:t>
            </a:r>
          </a:p>
        </p:txBody>
      </p:sp>
      <p:pic>
        <p:nvPicPr>
          <p:cNvPr id="6" name="Content Placeholder 5" descr="A grid of squares on a white background&#10;&#10;AI-generated content may be incorrect.">
            <a:extLst>
              <a:ext uri="{FF2B5EF4-FFF2-40B4-BE49-F238E27FC236}">
                <a16:creationId xmlns:a16="http://schemas.microsoft.com/office/drawing/2014/main" id="{E1678529-E15D-FACA-1ADE-63C953D92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869"/>
            <a:ext cx="3260048" cy="42235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43B7F-EFC6-DD2A-31BD-BD23083CE8D9}"/>
              </a:ext>
            </a:extLst>
          </p:cNvPr>
          <p:cNvSpPr txBox="1"/>
          <p:nvPr/>
        </p:nvSpPr>
        <p:spPr>
          <a:xfrm>
            <a:off x="4780121" y="1290638"/>
            <a:ext cx="589180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a cache line hold 4 elements of this 8x8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there are only 4 cache lines in L1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Processing row 0:1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 caches: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(0,0:3)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(0,4:7)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(1,0:3)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(1,4:7)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Processing row 2:3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 caches: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(2,0:3)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(2,4:7)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(3,0:3)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(3,4:7)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we want to reuse (0,0) again?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Miss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DC0227-F94C-908D-EB74-5F3D55927DFD}"/>
                  </a:ext>
                </a:extLst>
              </p14:cNvPr>
              <p14:cNvContentPartPr/>
              <p14:nvPr/>
            </p14:nvContentPartPr>
            <p14:xfrm>
              <a:off x="1214507" y="2857074"/>
              <a:ext cx="2615040" cy="48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DC0227-F94C-908D-EB74-5F3D55927D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1867" y="2794074"/>
                <a:ext cx="27406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1FD5A5B-B4BF-0113-2956-51FE585EA2BE}"/>
                  </a:ext>
                </a:extLst>
              </p14:cNvPr>
              <p14:cNvContentPartPr/>
              <p14:nvPr/>
            </p14:nvContentPartPr>
            <p14:xfrm>
              <a:off x="1190747" y="3320034"/>
              <a:ext cx="2595960" cy="14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1FD5A5B-B4BF-0113-2956-51FE585EA2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8107" y="3257394"/>
                <a:ext cx="27216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1FE5409-4C79-F9AC-6EDD-3F85323B2B7B}"/>
                  </a:ext>
                </a:extLst>
              </p14:cNvPr>
              <p14:cNvContentPartPr/>
              <p14:nvPr/>
            </p14:nvContentPartPr>
            <p14:xfrm>
              <a:off x="1285427" y="2190354"/>
              <a:ext cx="2442240" cy="71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1FE5409-4C79-F9AC-6EDD-3F85323B2B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2427" y="2127354"/>
                <a:ext cx="25678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A32D0E-5D22-29A7-2FBB-9C3EE48E3BBD}"/>
                  </a:ext>
                </a:extLst>
              </p14:cNvPr>
              <p14:cNvContentPartPr/>
              <p14:nvPr/>
            </p14:nvContentPartPr>
            <p14:xfrm>
              <a:off x="1202267" y="2583474"/>
              <a:ext cx="259668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CA32D0E-5D22-29A7-2FBB-9C3EE48E3B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9267" y="2520474"/>
                <a:ext cx="272232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82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5B64-7E3E-CABB-BEF2-80927725D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3788-BD87-55A0-5FE1-FF0CCBF5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0301"/>
            <a:ext cx="10515600" cy="1325563"/>
          </a:xfrm>
        </p:spPr>
        <p:txBody>
          <a:bodyPr/>
          <a:lstStyle/>
          <a:p>
            <a:r>
              <a:rPr lang="en-US" dirty="0"/>
              <a:t>1. Rearrange Memory Layout</a:t>
            </a:r>
          </a:p>
        </p:txBody>
      </p:sp>
      <p:pic>
        <p:nvPicPr>
          <p:cNvPr id="6" name="Content Placeholder 5" descr="A grid of squares on a white background&#10;&#10;AI-generated content may be incorrect.">
            <a:extLst>
              <a:ext uri="{FF2B5EF4-FFF2-40B4-BE49-F238E27FC236}">
                <a16:creationId xmlns:a16="http://schemas.microsoft.com/office/drawing/2014/main" id="{76AF3CCA-60FB-251C-11F4-FFD36FAE4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" y="845849"/>
            <a:ext cx="3260048" cy="42235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E45039-B2DE-6B93-CD30-A15960C23836}"/>
              </a:ext>
            </a:extLst>
          </p:cNvPr>
          <p:cNvSpPr txBox="1"/>
          <p:nvPr/>
        </p:nvSpPr>
        <p:spPr>
          <a:xfrm>
            <a:off x="4724174" y="849077"/>
            <a:ext cx="589180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a cache line hold 4 elements of this 8x8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Accessing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(0,0)  - L3 Cache Miss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(1,0)  - L3 Cache Miss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(2,0)  - L3 Cache Miss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Accessing B^T (transpose)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(0,0)  - L3 Cache Miss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(0,1:3) – L1 Cache Hit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Latency = L1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(0,4) – L3 Cache Miss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Latency = L1 + L2 + L3 + DRAM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careful!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Transforming B to B^T takes times.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benefit if B is reused.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97ED7A-6467-2F1E-5526-1D6BBA0D10FE}"/>
                  </a:ext>
                </a:extLst>
              </p14:cNvPr>
              <p14:cNvContentPartPr/>
              <p14:nvPr/>
            </p14:nvContentPartPr>
            <p14:xfrm>
              <a:off x="1117967" y="1719124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97ED7A-6467-2F1E-5526-1D6BBA0D10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327" y="165648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FB0F45-1122-4D47-39EE-4AFDE1D003D4}"/>
                  </a:ext>
                </a:extLst>
              </p14:cNvPr>
              <p14:cNvContentPartPr/>
              <p14:nvPr/>
            </p14:nvContentPartPr>
            <p14:xfrm>
              <a:off x="2546807" y="1704724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FB0F45-1122-4D47-39EE-4AFDE1D003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3807" y="164208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07EF149-070C-933D-4554-35C49CDF9251}"/>
                  </a:ext>
                </a:extLst>
              </p14:cNvPr>
              <p14:cNvContentPartPr/>
              <p14:nvPr/>
            </p14:nvContentPartPr>
            <p14:xfrm>
              <a:off x="1108607" y="2109724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07EF149-070C-933D-4554-35C49CDF92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5607" y="204708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D41F65-909F-1DF5-157B-B5811F737713}"/>
                  </a:ext>
                </a:extLst>
              </p14:cNvPr>
              <p14:cNvContentPartPr/>
              <p14:nvPr/>
            </p14:nvContentPartPr>
            <p14:xfrm>
              <a:off x="1108607" y="2428684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D41F65-909F-1DF5-157B-B5811F7377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5607" y="236604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FC05DC-BC2D-13DD-0ADF-39A3AEC6BDBF}"/>
                  </a:ext>
                </a:extLst>
              </p14:cNvPr>
              <p14:cNvContentPartPr/>
              <p14:nvPr/>
            </p14:nvContentPartPr>
            <p14:xfrm>
              <a:off x="1479767" y="170976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FC05DC-BC2D-13DD-0ADF-39A3AEC6BD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7127" y="16467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7C5F0A-137C-589B-0288-FCF9C025A8E0}"/>
                  </a:ext>
                </a:extLst>
              </p14:cNvPr>
              <p14:cNvContentPartPr/>
              <p14:nvPr/>
            </p14:nvContentPartPr>
            <p14:xfrm>
              <a:off x="1841927" y="1724164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7C5F0A-137C-589B-0288-FCF9C025A8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9287" y="16611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93427D-7DA6-35BA-8803-75089B3EDA2C}"/>
                  </a:ext>
                </a:extLst>
              </p14:cNvPr>
              <p14:cNvContentPartPr/>
              <p14:nvPr/>
            </p14:nvContentPartPr>
            <p14:xfrm>
              <a:off x="2170607" y="1724164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93427D-7DA6-35BA-8803-75089B3EDA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7607" y="16611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BAAB79-9B23-CA4A-1FAC-8E73D3C427DA}"/>
                  </a:ext>
                </a:extLst>
              </p14:cNvPr>
              <p14:cNvContentPartPr/>
              <p14:nvPr/>
            </p14:nvContentPartPr>
            <p14:xfrm>
              <a:off x="2928047" y="1719124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BAAB79-9B23-CA4A-1FAC-8E73D3C427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5047" y="165648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C5B66A-23B9-0A8E-9648-AC589B23406F}"/>
                  </a:ext>
                </a:extLst>
              </p14:cNvPr>
              <p14:cNvContentPartPr/>
              <p14:nvPr/>
            </p14:nvContentPartPr>
            <p14:xfrm>
              <a:off x="3289847" y="1719124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C5B66A-23B9-0A8E-9648-AC589B2340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6847" y="165648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D9E3DC1-0B40-4AA5-D343-AC2F4C43B0EA}"/>
                  </a:ext>
                </a:extLst>
              </p14:cNvPr>
              <p14:cNvContentPartPr/>
              <p14:nvPr/>
            </p14:nvContentPartPr>
            <p14:xfrm>
              <a:off x="3661367" y="1728484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D9E3DC1-0B40-4AA5-D343-AC2F4C43B0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8727" y="1665844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47D38E-F914-BC99-1AAA-18351C8838CB}"/>
              </a:ext>
            </a:extLst>
          </p:cNvPr>
          <p:cNvSpPr txBox="1"/>
          <p:nvPr/>
        </p:nvSpPr>
        <p:spPr>
          <a:xfrm>
            <a:off x="1255656" y="4440350"/>
            <a:ext cx="2077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 = A *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64E57-F5AC-73F8-C00D-03DC6BB4B339}"/>
              </a:ext>
            </a:extLst>
          </p:cNvPr>
          <p:cNvSpPr txBox="1"/>
          <p:nvPr/>
        </p:nvSpPr>
        <p:spPr>
          <a:xfrm>
            <a:off x="814858" y="5329987"/>
            <a:ext cx="331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for </a:t>
            </a:r>
            <a:r>
              <a:rPr lang="en-US" dirty="0" err="1"/>
              <a:t>i</a:t>
            </a:r>
            <a:r>
              <a:rPr lang="en-US" dirty="0"/>
              <a:t> in range(N):</a:t>
            </a:r>
          </a:p>
          <a:p>
            <a:r>
              <a:rPr lang="en-US" dirty="0"/>
              <a:t>        for j in range(N):</a:t>
            </a:r>
          </a:p>
          <a:p>
            <a:r>
              <a:rPr lang="en-US" dirty="0"/>
              <a:t>            for k in range(N):</a:t>
            </a:r>
          </a:p>
          <a:p>
            <a:r>
              <a:rPr lang="en-US" dirty="0"/>
              <a:t> 	C[</a:t>
            </a:r>
            <a:r>
              <a:rPr lang="en-US" dirty="0" err="1"/>
              <a:t>i</a:t>
            </a:r>
            <a:r>
              <a:rPr lang="en-US" dirty="0"/>
              <a:t>, j] += A[</a:t>
            </a:r>
            <a:r>
              <a:rPr lang="en-US" dirty="0" err="1"/>
              <a:t>i</a:t>
            </a:r>
            <a:r>
              <a:rPr lang="en-US" dirty="0"/>
              <a:t>, k] * B[k, j] </a:t>
            </a:r>
          </a:p>
        </p:txBody>
      </p:sp>
    </p:spTree>
    <p:extLst>
      <p:ext uri="{BB962C8B-B14F-4D97-AF65-F5344CB8AC3E}">
        <p14:creationId xmlns:p14="http://schemas.microsoft.com/office/powerpoint/2010/main" val="414588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2A7B-529F-70AC-D163-A0056EB9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0202"/>
            <a:ext cx="10515600" cy="1325563"/>
          </a:xfrm>
        </p:spPr>
        <p:txBody>
          <a:bodyPr/>
          <a:lstStyle/>
          <a:p>
            <a:r>
              <a:rPr lang="en-US" dirty="0"/>
              <a:t>2. Loop tiling (Blocking) -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1A25D-EC81-8BFC-3B3C-5077A54EFF07}"/>
              </a:ext>
            </a:extLst>
          </p:cNvPr>
          <p:cNvSpPr txBox="1"/>
          <p:nvPr/>
        </p:nvSpPr>
        <p:spPr>
          <a:xfrm>
            <a:off x="547896" y="6239377"/>
            <a:ext cx="1109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>
                <a:hlinkClick r:id="rId2"/>
              </a:rPr>
              <a:t>wentasah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mmul-anim</a:t>
            </a:r>
            <a:r>
              <a:rPr lang="en-US" sz="1000" dirty="0">
                <a:hlinkClick r:id="rId2"/>
              </a:rPr>
              <a:t>: Visualization of cache-optimized matrix multiplication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M. S. Lam, E. E. Rothberg, and M. E. Wolf, “The cache performance and optimizations of blocked algorithms,” </a:t>
            </a:r>
            <a:r>
              <a:rPr lang="en-US" sz="1000" i="1" dirty="0"/>
              <a:t>SIGPLAN Notices</a:t>
            </a:r>
            <a:r>
              <a:rPr lang="en-US" sz="1000" dirty="0"/>
              <a:t>, vol. 26, no. 4, pp. 63–74, Apr. 1991, </a:t>
            </a:r>
            <a:r>
              <a:rPr lang="en-US" sz="1000" dirty="0" err="1"/>
              <a:t>doi</a:t>
            </a:r>
            <a:r>
              <a:rPr lang="en-US" sz="1000" dirty="0"/>
              <a:t>: 10.1145/125712.125719.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04D50C-EC85-D371-5B6E-353CFE7D3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32" y="933384"/>
            <a:ext cx="3925015" cy="204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6EC32-016E-6739-DFD3-962772E5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960" y="933384"/>
            <a:ext cx="3925015" cy="2026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4236D-BBA0-CC54-E245-B11E9D0AA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32" y="3868798"/>
            <a:ext cx="4047336" cy="2053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E92EDB-C896-FBFD-7528-0CCDCD456A43}"/>
              </a:ext>
            </a:extLst>
          </p:cNvPr>
          <p:cNvSpPr txBox="1"/>
          <p:nvPr/>
        </p:nvSpPr>
        <p:spPr>
          <a:xfrm>
            <a:off x="5538105" y="2891413"/>
            <a:ext cx="58156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Assume:</a:t>
            </a:r>
          </a:p>
          <a:p>
            <a:r>
              <a:rPr lang="en-US" dirty="0"/>
              <a:t>Each matrix has its own L1 L2 cache</a:t>
            </a:r>
          </a:p>
          <a:p>
            <a:r>
              <a:rPr lang="en-US" dirty="0"/>
              <a:t>Cache lines: 2 data items/cache line</a:t>
            </a:r>
            <a:br>
              <a:rPr lang="en-US" dirty="0"/>
            </a:br>
            <a:r>
              <a:rPr lang="en-US" dirty="0"/>
              <a:t>L1: 2 cache lines/instance</a:t>
            </a:r>
          </a:p>
          <a:p>
            <a:r>
              <a:rPr lang="en-US" dirty="0"/>
              <a:t>L2: 8 cache lines/instance </a:t>
            </a:r>
          </a:p>
          <a:p>
            <a:endParaRPr lang="en-US" dirty="0"/>
          </a:p>
          <a:p>
            <a:r>
              <a:rPr lang="en-US" dirty="0"/>
              <a:t>C[</a:t>
            </a:r>
            <a:r>
              <a:rPr lang="en-US" dirty="0" err="1"/>
              <a:t>i,k</a:t>
            </a:r>
            <a:r>
              <a:rPr lang="en-US" dirty="0"/>
              <a:t>]</a:t>
            </a:r>
            <a:r>
              <a:rPr lang="pl-PL" dirty="0"/>
              <a:t> += A[i, k] * B[k, j]</a:t>
            </a:r>
            <a:endParaRPr lang="en-US" dirty="0"/>
          </a:p>
          <a:p>
            <a:r>
              <a:rPr lang="en-US" dirty="0"/>
              <a:t>Total Memory Request:</a:t>
            </a:r>
            <a:br>
              <a:rPr lang="en-US" dirty="0"/>
            </a:br>
            <a:r>
              <a:rPr lang="en-US" dirty="0"/>
              <a:t>A: 12 * 12 * 12 = 1728 read ,   72 L2 miss ,  4.1% miss rate </a:t>
            </a:r>
          </a:p>
          <a:p>
            <a:r>
              <a:rPr lang="en-US" dirty="0"/>
              <a:t>B: 12 * 12 * 12 = 1728 read ,  864 L2 miss,  50% miss rate</a:t>
            </a:r>
          </a:p>
          <a:p>
            <a:r>
              <a:rPr lang="en-US" dirty="0"/>
              <a:t>C: 12 * 12 * 12 = 1728 read,   72 L2 miss,    4.1% miss rate </a:t>
            </a:r>
          </a:p>
          <a:p>
            <a:r>
              <a:rPr lang="en-US" dirty="0"/>
              <a:t>Total L2 miss rate = 19.44% </a:t>
            </a:r>
          </a:p>
        </p:txBody>
      </p:sp>
    </p:spTree>
    <p:extLst>
      <p:ext uri="{BB962C8B-B14F-4D97-AF65-F5344CB8AC3E}">
        <p14:creationId xmlns:p14="http://schemas.microsoft.com/office/powerpoint/2010/main" val="253006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2739-942A-F1AD-C131-3995591ED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44C4-683E-F9C8-DE79-92C045E4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0202"/>
            <a:ext cx="10515600" cy="1325563"/>
          </a:xfrm>
        </p:spPr>
        <p:txBody>
          <a:bodyPr/>
          <a:lstStyle/>
          <a:p>
            <a:r>
              <a:rPr lang="en-US" dirty="0"/>
              <a:t>2. Loop tiling (Blocking) -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B1A61-F3C8-361E-D5B3-486687544FEA}"/>
              </a:ext>
            </a:extLst>
          </p:cNvPr>
          <p:cNvSpPr txBox="1"/>
          <p:nvPr/>
        </p:nvSpPr>
        <p:spPr>
          <a:xfrm>
            <a:off x="547896" y="6239377"/>
            <a:ext cx="1109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>
                <a:hlinkClick r:id="rId2"/>
              </a:rPr>
              <a:t>wentasah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mmul-anim</a:t>
            </a:r>
            <a:r>
              <a:rPr lang="en-US" sz="1000" dirty="0">
                <a:hlinkClick r:id="rId2"/>
              </a:rPr>
              <a:t>: Visualization of cache-optimized matrix multiplication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M. S. Lam, E. E. Rothberg, and M. E. Wolf, “The cache performance and optimizations of blocked algorithms,” </a:t>
            </a:r>
            <a:r>
              <a:rPr lang="en-US" sz="1000" i="1" dirty="0"/>
              <a:t>SIGPLAN Notices</a:t>
            </a:r>
            <a:r>
              <a:rPr lang="en-US" sz="1000" dirty="0"/>
              <a:t>, vol. 26, no. 4, pp. 63–74, Apr. 1991, </a:t>
            </a:r>
            <a:r>
              <a:rPr lang="en-US" sz="1000" dirty="0" err="1"/>
              <a:t>doi</a:t>
            </a:r>
            <a:r>
              <a:rPr lang="en-US" sz="1000" dirty="0"/>
              <a:t>: 10.1145/125712.125719.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A1158-5816-7443-EC09-DC43ED69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295"/>
            <a:ext cx="4271210" cy="2118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E7EE2-C076-867E-CCC2-99B200DD5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16" y="862295"/>
            <a:ext cx="4427621" cy="2188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593A7-3E2B-8D01-8F8F-46F835150714}"/>
              </a:ext>
            </a:extLst>
          </p:cNvPr>
          <p:cNvSpPr txBox="1"/>
          <p:nvPr/>
        </p:nvSpPr>
        <p:spPr>
          <a:xfrm>
            <a:off x="5987715" y="3340939"/>
            <a:ext cx="46406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Memory Request:</a:t>
            </a:r>
            <a:br>
              <a:rPr lang="en-US" dirty="0"/>
            </a:br>
            <a:r>
              <a:rPr lang="en-US" dirty="0"/>
              <a:t>A: 1728 read ,  216 L2 miss ,  12.5% miss rate </a:t>
            </a:r>
          </a:p>
          <a:p>
            <a:r>
              <a:rPr lang="en-US" dirty="0"/>
              <a:t>B: 1728 read ,  216 L2 miss,   12.5% miss rate</a:t>
            </a:r>
          </a:p>
          <a:p>
            <a:r>
              <a:rPr lang="en-US" dirty="0"/>
              <a:t>C: 1728 read,   72 L2 miss,     4.1% miss rate</a:t>
            </a:r>
          </a:p>
          <a:p>
            <a:r>
              <a:rPr lang="en-US" dirty="0"/>
              <a:t>Total L2 miss rate: 9.7%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360958-F085-D429-C4CC-5E0F54BCD3AF}"/>
              </a:ext>
            </a:extLst>
          </p:cNvPr>
          <p:cNvSpPr txBox="1"/>
          <p:nvPr/>
        </p:nvSpPr>
        <p:spPr>
          <a:xfrm>
            <a:off x="681478" y="3282701"/>
            <a:ext cx="45846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for ii in range(0, N, B1):</a:t>
            </a:r>
          </a:p>
          <a:p>
            <a:r>
              <a:rPr lang="en-US" dirty="0"/>
              <a:t>        for </a:t>
            </a:r>
            <a:r>
              <a:rPr lang="en-US" dirty="0" err="1"/>
              <a:t>jj</a:t>
            </a:r>
            <a:r>
              <a:rPr lang="en-US" dirty="0"/>
              <a:t> in range(0, N, B1):</a:t>
            </a:r>
          </a:p>
          <a:p>
            <a:r>
              <a:rPr lang="en-US" dirty="0"/>
              <a:t>            for kk in range(0, N, B1):</a:t>
            </a:r>
          </a:p>
          <a:p>
            <a:r>
              <a:rPr lang="en-US" dirty="0"/>
              <a:t>                for </a:t>
            </a:r>
            <a:r>
              <a:rPr lang="en-US" dirty="0" err="1"/>
              <a:t>i</a:t>
            </a:r>
            <a:r>
              <a:rPr lang="en-US" dirty="0"/>
              <a:t> in range(ii, min(ii + B1, N)):</a:t>
            </a:r>
          </a:p>
          <a:p>
            <a:r>
              <a:rPr lang="en-US" dirty="0"/>
              <a:t>                    for j in range(</a:t>
            </a:r>
            <a:r>
              <a:rPr lang="en-US" dirty="0" err="1"/>
              <a:t>jj</a:t>
            </a:r>
            <a:r>
              <a:rPr lang="en-US" dirty="0"/>
              <a:t>, min(</a:t>
            </a:r>
            <a:r>
              <a:rPr lang="en-US" dirty="0" err="1"/>
              <a:t>jj</a:t>
            </a:r>
            <a:r>
              <a:rPr lang="en-US" dirty="0"/>
              <a:t> + B1, N)):</a:t>
            </a:r>
          </a:p>
          <a:p>
            <a:r>
              <a:rPr lang="en-US" dirty="0"/>
              <a:t>                        for k in range(kk, min(kk + B1, N)):</a:t>
            </a:r>
          </a:p>
          <a:p>
            <a:r>
              <a:rPr lang="en-US" dirty="0"/>
              <a:t>                            C[</a:t>
            </a:r>
            <a:r>
              <a:rPr lang="en-US" dirty="0" err="1"/>
              <a:t>i,j</a:t>
            </a:r>
            <a:r>
              <a:rPr lang="en-US" dirty="0"/>
              <a:t>] += A[</a:t>
            </a:r>
            <a:r>
              <a:rPr lang="en-US" dirty="0" err="1"/>
              <a:t>i</a:t>
            </a:r>
            <a:r>
              <a:rPr lang="en-US" dirty="0"/>
              <a:t>, k] * B[k, j] </a:t>
            </a:r>
          </a:p>
        </p:txBody>
      </p:sp>
    </p:spTree>
    <p:extLst>
      <p:ext uri="{BB962C8B-B14F-4D97-AF65-F5344CB8AC3E}">
        <p14:creationId xmlns:p14="http://schemas.microsoft.com/office/powerpoint/2010/main" val="83637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13C1B-3A1F-8356-DB86-DADA0C16B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8E43-9677-9EFF-DB13-46CD0AE5C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0202"/>
            <a:ext cx="10515600" cy="1325563"/>
          </a:xfrm>
        </p:spPr>
        <p:txBody>
          <a:bodyPr/>
          <a:lstStyle/>
          <a:p>
            <a:r>
              <a:rPr lang="en-US" dirty="0"/>
              <a:t>2. Loop tiling (Blocking) - Limitation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BA7FD-02BA-048D-0859-84D058967B03}"/>
              </a:ext>
            </a:extLst>
          </p:cNvPr>
          <p:cNvSpPr txBox="1"/>
          <p:nvPr/>
        </p:nvSpPr>
        <p:spPr>
          <a:xfrm>
            <a:off x="547896" y="6239377"/>
            <a:ext cx="1109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>
                <a:hlinkClick r:id="rId2"/>
              </a:rPr>
              <a:t>wentasah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mmul-anim</a:t>
            </a:r>
            <a:r>
              <a:rPr lang="en-US" sz="1000" dirty="0">
                <a:hlinkClick r:id="rId2"/>
              </a:rPr>
              <a:t>: Visualization of cache-optimized matrix multiplication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M. S. Lam, E. E. Rothberg, and M. E. Wolf, “The cache performance and optimizations of blocked algorithms,” </a:t>
            </a:r>
            <a:r>
              <a:rPr lang="en-US" sz="1000" i="1" dirty="0"/>
              <a:t>SIGPLAN Notices</a:t>
            </a:r>
            <a:r>
              <a:rPr lang="en-US" sz="1000" dirty="0"/>
              <a:t>, vol. 26, no. 4, pp. 63–74, Apr. 1991, </a:t>
            </a:r>
            <a:r>
              <a:rPr lang="en-US" sz="1000" dirty="0" err="1"/>
              <a:t>doi</a:t>
            </a:r>
            <a:r>
              <a:rPr lang="en-US" sz="1000" dirty="0"/>
              <a:t>: 10.1145/125712.125719.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A7F45-8B2D-7973-5ACB-056082F4BEA7}"/>
              </a:ext>
            </a:extLst>
          </p:cNvPr>
          <p:cNvSpPr txBox="1"/>
          <p:nvPr/>
        </p:nvSpPr>
        <p:spPr>
          <a:xfrm>
            <a:off x="838200" y="1359568"/>
            <a:ext cx="95635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matrixes share the same core – sharing L1 L2 L3 (Happens without blocking too)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Contention: A can evicts B or C, and vise versa.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Loop control branching overhead.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3 loops -&gt; 6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Different hardware product different result at different block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Still a lot of miss in L1.</a:t>
            </a:r>
          </a:p>
        </p:txBody>
      </p:sp>
    </p:spTree>
    <p:extLst>
      <p:ext uri="{BB962C8B-B14F-4D97-AF65-F5344CB8AC3E}">
        <p14:creationId xmlns:p14="http://schemas.microsoft.com/office/powerpoint/2010/main" val="3506534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7191D-2273-C433-F6EB-EAD66DC0A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660E-2700-76D2-44D7-AB7E4A062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0202"/>
            <a:ext cx="10515600" cy="1325563"/>
          </a:xfrm>
        </p:spPr>
        <p:txBody>
          <a:bodyPr/>
          <a:lstStyle/>
          <a:p>
            <a:r>
              <a:rPr lang="en-US" dirty="0"/>
              <a:t>2. Loop tiling (Blocking) – 2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1750F-08A6-0D80-06C6-D3E1EE56F05A}"/>
              </a:ext>
            </a:extLst>
          </p:cNvPr>
          <p:cNvSpPr txBox="1"/>
          <p:nvPr/>
        </p:nvSpPr>
        <p:spPr>
          <a:xfrm>
            <a:off x="547896" y="6239377"/>
            <a:ext cx="1109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>
                <a:hlinkClick r:id="rId2"/>
              </a:rPr>
              <a:t>wentasah</a:t>
            </a:r>
            <a:r>
              <a:rPr lang="en-US" sz="1000" dirty="0">
                <a:hlinkClick r:id="rId2"/>
              </a:rPr>
              <a:t>/</a:t>
            </a:r>
            <a:r>
              <a:rPr lang="en-US" sz="1000" dirty="0" err="1">
                <a:hlinkClick r:id="rId2"/>
              </a:rPr>
              <a:t>mmul-anim</a:t>
            </a:r>
            <a:r>
              <a:rPr lang="en-US" sz="1000" dirty="0">
                <a:hlinkClick r:id="rId2"/>
              </a:rPr>
              <a:t>: Visualization of cache-optimized matrix multiplication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M. S. Lam, E. E. Rothberg, and M. E. Wolf, “The cache performance and optimizations of blocked algorithms,” </a:t>
            </a:r>
            <a:r>
              <a:rPr lang="en-US" sz="1000" i="1" dirty="0"/>
              <a:t>SIGPLAN Notices</a:t>
            </a:r>
            <a:r>
              <a:rPr lang="en-US" sz="1000" dirty="0"/>
              <a:t>, vol. 26, no. 4, pp. 63–74, Apr. 1991, </a:t>
            </a:r>
            <a:r>
              <a:rPr lang="en-US" sz="1000" dirty="0" err="1"/>
              <a:t>doi</a:t>
            </a:r>
            <a:r>
              <a:rPr lang="en-US" sz="1000" dirty="0"/>
              <a:t>: 10.1145/125712.125719.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00620-926E-363A-98BB-428203C9D710}"/>
              </a:ext>
            </a:extLst>
          </p:cNvPr>
          <p:cNvSpPr txBox="1"/>
          <p:nvPr/>
        </p:nvSpPr>
        <p:spPr>
          <a:xfrm>
            <a:off x="838200" y="1586249"/>
            <a:ext cx="57949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for i2 in range(0, N, B1_L2):</a:t>
            </a:r>
          </a:p>
          <a:p>
            <a:r>
              <a:rPr lang="en-US" dirty="0"/>
              <a:t>        for j2 in range(0, N, B1_L2):</a:t>
            </a:r>
          </a:p>
          <a:p>
            <a:r>
              <a:rPr lang="en-US" dirty="0"/>
              <a:t>            for k2 in range(0, N, B1_L2):</a:t>
            </a:r>
          </a:p>
          <a:p>
            <a:r>
              <a:rPr lang="en-US" dirty="0"/>
              <a:t>                for i1 in range(i2, min(i2 + B1_L2, N), B2_L1):</a:t>
            </a:r>
          </a:p>
          <a:p>
            <a:r>
              <a:rPr lang="en-US" dirty="0"/>
              <a:t>                    for j1 in range(j2, min(j2 + B1_L2, N), B2_L1):</a:t>
            </a:r>
          </a:p>
          <a:p>
            <a:r>
              <a:rPr lang="en-US" dirty="0"/>
              <a:t>                        for k1 in range(k2, min(k2 + B1_L2, N), B2_L1):</a:t>
            </a:r>
          </a:p>
          <a:p>
            <a:r>
              <a:rPr lang="en-US" dirty="0"/>
              <a:t>                            for </a:t>
            </a:r>
            <a:r>
              <a:rPr lang="en-US" dirty="0" err="1"/>
              <a:t>i</a:t>
            </a:r>
            <a:r>
              <a:rPr lang="en-US" dirty="0"/>
              <a:t> in range(i1, min(i1 + B2_L1, N)):</a:t>
            </a:r>
          </a:p>
          <a:p>
            <a:r>
              <a:rPr lang="en-US" dirty="0"/>
              <a:t>                                for j in range(j1, min(j1 + B2_L1, N)):</a:t>
            </a:r>
          </a:p>
          <a:p>
            <a:r>
              <a:rPr lang="en-US" dirty="0"/>
              <a:t>                                    for k in range(k1, min(k1 + B2_L1, N)):</a:t>
            </a:r>
          </a:p>
          <a:p>
            <a:r>
              <a:rPr lang="en-US" dirty="0"/>
              <a:t>		 C[</a:t>
            </a:r>
            <a:r>
              <a:rPr lang="en-US" dirty="0" err="1"/>
              <a:t>i</a:t>
            </a:r>
            <a:r>
              <a:rPr lang="en-US" dirty="0"/>
              <a:t>, j] += A[</a:t>
            </a:r>
            <a:r>
              <a:rPr lang="en-US" dirty="0" err="1"/>
              <a:t>i</a:t>
            </a:r>
            <a:r>
              <a:rPr lang="en-US" dirty="0"/>
              <a:t>, k] * B[k, j] </a:t>
            </a:r>
          </a:p>
        </p:txBody>
      </p:sp>
    </p:spTree>
    <p:extLst>
      <p:ext uri="{BB962C8B-B14F-4D97-AF65-F5344CB8AC3E}">
        <p14:creationId xmlns:p14="http://schemas.microsoft.com/office/powerpoint/2010/main" val="2631041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2448</Words>
  <Application>Microsoft Office PowerPoint</Application>
  <PresentationFormat>Widescreen</PresentationFormat>
  <Paragraphs>241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Matrix Multiplication Optimization</vt:lpstr>
      <vt:lpstr>MatMul: Why Slow</vt:lpstr>
      <vt:lpstr>Spatial Locality</vt:lpstr>
      <vt:lpstr>Temporal Locality </vt:lpstr>
      <vt:lpstr>1. Rearrange Memory Layout</vt:lpstr>
      <vt:lpstr>2. Loop tiling (Blocking) - Problem</vt:lpstr>
      <vt:lpstr>2. Loop tiling (Blocking) - Implementation</vt:lpstr>
      <vt:lpstr>2. Loop tiling (Blocking) - Limitation</vt:lpstr>
      <vt:lpstr>2. Loop tiling (Blocking) – 2 Level</vt:lpstr>
      <vt:lpstr>Perf evaluation</vt:lpstr>
      <vt:lpstr>Perf evaluation</vt:lpstr>
      <vt:lpstr>Perf evaluation</vt:lpstr>
      <vt:lpstr>NUMBA Optimization for 1 level blocking</vt:lpstr>
      <vt:lpstr>3. Parallelism  </vt:lpstr>
      <vt:lpstr>3.1 NUMBA Parallelism</vt:lpstr>
      <vt:lpstr>Perf evaluation</vt:lpstr>
      <vt:lpstr>Perf evaluation</vt:lpstr>
      <vt:lpstr>Perf evaluation</vt:lpstr>
      <vt:lpstr>Threading - NUMBA_NUM_THREADS</vt:lpstr>
      <vt:lpstr>3.2 Parallelism  - GPU</vt:lpstr>
      <vt:lpstr>3.2 Triton Performance – GTX 1660</vt:lpstr>
      <vt:lpstr>3.2 Triton Autotune</vt:lpstr>
      <vt:lpstr>3.2 Triton Autotune Performance – GTX 1660</vt:lpstr>
      <vt:lpstr>4. NUMBA Vectorization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Isabelle Lai</dc:creator>
  <cp:lastModifiedBy>Isabelle Lai</cp:lastModifiedBy>
  <cp:revision>25</cp:revision>
  <dcterms:created xsi:type="dcterms:W3CDTF">2025-11-10T13:47:41Z</dcterms:created>
  <dcterms:modified xsi:type="dcterms:W3CDTF">2025-11-11T15:31:15Z</dcterms:modified>
</cp:coreProperties>
</file>